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24D4F-B3EB-442A-B13D-DE7F61DE4D1F}" type="datetimeFigureOut">
              <a:rPr lang="fr-FR" smtClean="0"/>
              <a:t>07/06/2012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64BD9-BCF7-4F98-9AB6-0445FFDB91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4222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24D4F-B3EB-442A-B13D-DE7F61DE4D1F}" type="datetimeFigureOut">
              <a:rPr lang="fr-FR" smtClean="0"/>
              <a:t>07/06/2012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64BD9-BCF7-4F98-9AB6-0445FFDB91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6589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24D4F-B3EB-442A-B13D-DE7F61DE4D1F}" type="datetimeFigureOut">
              <a:rPr lang="fr-FR" smtClean="0"/>
              <a:t>07/06/2012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64BD9-BCF7-4F98-9AB6-0445FFDB91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8943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24D4F-B3EB-442A-B13D-DE7F61DE4D1F}" type="datetimeFigureOut">
              <a:rPr lang="fr-FR" smtClean="0"/>
              <a:t>07/06/2012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64BD9-BCF7-4F98-9AB6-0445FFDB91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428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24D4F-B3EB-442A-B13D-DE7F61DE4D1F}" type="datetimeFigureOut">
              <a:rPr lang="fr-FR" smtClean="0"/>
              <a:t>07/06/2012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64BD9-BCF7-4F98-9AB6-0445FFDB91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274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24D4F-B3EB-442A-B13D-DE7F61DE4D1F}" type="datetimeFigureOut">
              <a:rPr lang="fr-FR" smtClean="0"/>
              <a:t>07/06/2012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64BD9-BCF7-4F98-9AB6-0445FFDB91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2310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24D4F-B3EB-442A-B13D-DE7F61DE4D1F}" type="datetimeFigureOut">
              <a:rPr lang="fr-FR" smtClean="0"/>
              <a:t>07/06/2012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64BD9-BCF7-4F98-9AB6-0445FFDB91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8097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24D4F-B3EB-442A-B13D-DE7F61DE4D1F}" type="datetimeFigureOut">
              <a:rPr lang="fr-FR" smtClean="0"/>
              <a:t>07/06/2012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64BD9-BCF7-4F98-9AB6-0445FFDB91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9580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24D4F-B3EB-442A-B13D-DE7F61DE4D1F}" type="datetimeFigureOut">
              <a:rPr lang="fr-FR" smtClean="0"/>
              <a:t>07/06/2012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64BD9-BCF7-4F98-9AB6-0445FFDB91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3005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24D4F-B3EB-442A-B13D-DE7F61DE4D1F}" type="datetimeFigureOut">
              <a:rPr lang="fr-FR" smtClean="0"/>
              <a:t>07/06/2012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64BD9-BCF7-4F98-9AB6-0445FFDB91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2851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24D4F-B3EB-442A-B13D-DE7F61DE4D1F}" type="datetimeFigureOut">
              <a:rPr lang="fr-FR" smtClean="0"/>
              <a:t>07/06/2012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64BD9-BCF7-4F98-9AB6-0445FFDB91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9278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E24D4F-B3EB-442A-B13D-DE7F61DE4D1F}" type="datetimeFigureOut">
              <a:rPr lang="fr-FR" smtClean="0"/>
              <a:t>07/06/2012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C64BD9-BCF7-4F98-9AB6-0445FFDB91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7864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72583" y="116632"/>
            <a:ext cx="51920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cap="none" spc="0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Les Déterminants</a:t>
            </a:r>
            <a:endParaRPr lang="fr-FR" sz="5400" b="1" cap="none" spc="0" dirty="0">
              <a:ln w="1905"/>
              <a:solidFill>
                <a:schemeClr val="tx1">
                  <a:lumMod val="95000"/>
                  <a:lumOff val="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0488" y="886074"/>
            <a:ext cx="8747587" cy="400110"/>
          </a:xfrm>
          <a:prstGeom prst="rect">
            <a:avLst/>
          </a:prstGeom>
          <a:solidFill>
            <a:schemeClr val="accent1"/>
          </a:solidFill>
        </p:spPr>
        <p:txBody>
          <a:bodyPr wrap="none">
            <a:spAutoFit/>
          </a:bodyPr>
          <a:lstStyle/>
          <a:p>
            <a:pPr algn="ctr"/>
            <a:r>
              <a:rPr lang="fr-FR" sz="2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Le déterminant est un mot variable qui accompagne </a:t>
            </a:r>
            <a:r>
              <a:rPr lang="fr-FR" sz="2000" b="1" dirty="0" smtClean="0">
                <a:solidFill>
                  <a:srgbClr val="FF0000"/>
                </a:solidFill>
              </a:rPr>
              <a:t>TOUJOURS </a:t>
            </a:r>
            <a:r>
              <a:rPr lang="fr-FR" sz="2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le </a:t>
            </a:r>
            <a:r>
              <a:rPr lang="fr-FR" sz="2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nom commun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647202" y="2402368"/>
            <a:ext cx="566725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Il existe deux sortes de déterminants</a:t>
            </a:r>
            <a:endParaRPr lang="fr-FR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Flèche vers le bas 7"/>
          <p:cNvSpPr/>
          <p:nvPr/>
        </p:nvSpPr>
        <p:spPr>
          <a:xfrm>
            <a:off x="925099" y="2619134"/>
            <a:ext cx="817547" cy="6310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5076425" y="3125352"/>
            <a:ext cx="404976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Les Déterminants </a:t>
            </a:r>
            <a:r>
              <a:rPr lang="fr-FR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*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514" y="3125352"/>
            <a:ext cx="254486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Les Articles</a:t>
            </a:r>
            <a:endParaRPr lang="fr-FR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0800" algn="tl" rotWithShape="0">
                  <a:srgbClr val="000000"/>
                </a:outerShdw>
              </a:effectLst>
              <a:latin typeface="Arial Black" pitchFamily="34" charset="0"/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5821">
            <a:off x="2734436" y="1342410"/>
            <a:ext cx="937580" cy="126964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379406" y="3797332"/>
            <a:ext cx="8402750" cy="400110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000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Comme ils fonctionnent de la même manière, on </a:t>
            </a:r>
            <a:r>
              <a:rPr lang="fr-FR" sz="2000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peut</a:t>
            </a:r>
            <a:r>
              <a:rPr lang="fr-FR" sz="2000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 dire qu’ils sont COUSINS</a:t>
            </a:r>
            <a:endParaRPr lang="fr-FR" sz="2000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372" y="1297220"/>
            <a:ext cx="1020293" cy="1133659"/>
          </a:xfrm>
          <a:prstGeom prst="rect">
            <a:avLst/>
          </a:prstGeom>
        </p:spPr>
      </p:pic>
      <p:sp>
        <p:nvSpPr>
          <p:cNvPr id="15" name="Flèche vers le bas 14"/>
          <p:cNvSpPr/>
          <p:nvPr/>
        </p:nvSpPr>
        <p:spPr>
          <a:xfrm>
            <a:off x="7159149" y="2619134"/>
            <a:ext cx="817547" cy="6129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344135" y="4359764"/>
            <a:ext cx="928396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 Défini</a:t>
            </a:r>
            <a:endParaRPr lang="fr-FR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01247" y="4642249"/>
            <a:ext cx="110312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 Indéfini</a:t>
            </a:r>
            <a:endParaRPr lang="fr-FR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69213" y="4988297"/>
            <a:ext cx="194476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 Défini contracté</a:t>
            </a:r>
            <a:endParaRPr lang="fr-FR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22903" y="5317581"/>
            <a:ext cx="1032975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 Partitif</a:t>
            </a:r>
            <a:endParaRPr lang="fr-FR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813451" y="4375467"/>
            <a:ext cx="1660904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 Démonstratif</a:t>
            </a:r>
            <a:endParaRPr lang="fr-FR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827681" y="4712620"/>
            <a:ext cx="123251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 Possessif</a:t>
            </a:r>
            <a:endParaRPr lang="fr-FR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819073" y="5219908"/>
            <a:ext cx="1483676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 Interrogatif</a:t>
            </a:r>
            <a:endParaRPr lang="fr-FR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892379" y="5624329"/>
            <a:ext cx="110312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 Indéfini</a:t>
            </a:r>
            <a:endParaRPr lang="fr-FR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217903" y="5995769"/>
            <a:ext cx="1191095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 Numéral</a:t>
            </a:r>
            <a:endParaRPr lang="fr-FR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25757" y="4366472"/>
            <a:ext cx="978281" cy="27699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 extrusionH="76200">
            <a:bevelT w="19050"/>
            <a:extrusionClr>
              <a:schemeClr val="tx1">
                <a:lumMod val="50000"/>
                <a:lumOff val="50000"/>
              </a:schemeClr>
            </a:extrusionClr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Le la les L ’</a:t>
            </a:r>
            <a:endParaRPr lang="fr-FR" sz="1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407962" y="4724452"/>
            <a:ext cx="1048813" cy="27699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 extrusionH="76200">
            <a:bevelT w="19050"/>
            <a:extrusionClr>
              <a:schemeClr val="tx1">
                <a:lumMod val="50000"/>
                <a:lumOff val="50000"/>
              </a:schemeClr>
            </a:extrusionClr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Un  une  des</a:t>
            </a:r>
            <a:endParaRPr lang="fr-FR" sz="1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368399" y="5059819"/>
            <a:ext cx="1276440" cy="27699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 extrusionH="76200">
            <a:bevelT w="19050"/>
            <a:extrusionClr>
              <a:schemeClr val="tx1">
                <a:lumMod val="50000"/>
                <a:lumOff val="50000"/>
              </a:schemeClr>
            </a:extrusionClr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DU   DE LA    DES </a:t>
            </a:r>
            <a:endParaRPr lang="fr-FR" sz="1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409858" y="5363747"/>
            <a:ext cx="758092" cy="27699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 extrusionH="76200">
            <a:bevelT w="19050"/>
            <a:extrusionClr>
              <a:schemeClr val="tx1">
                <a:lumMod val="50000"/>
                <a:lumOff val="50000"/>
              </a:schemeClr>
            </a:extrusionClr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AU   AUX</a:t>
            </a:r>
            <a:endParaRPr lang="fr-FR" sz="1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56176" y="3533999"/>
            <a:ext cx="259077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* On les appelait autrefois « adjectifs »</a:t>
            </a:r>
            <a:endParaRPr lang="fr-FR" sz="1000" dirty="0"/>
          </a:p>
        </p:txBody>
      </p:sp>
      <p:sp>
        <p:nvSpPr>
          <p:cNvPr id="28" name="Rectangle 27"/>
          <p:cNvSpPr/>
          <p:nvPr/>
        </p:nvSpPr>
        <p:spPr>
          <a:xfrm>
            <a:off x="5627555" y="4437901"/>
            <a:ext cx="1584473" cy="27699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 extrusionH="76200">
            <a:bevelT w="19050"/>
            <a:extrusionClr>
              <a:schemeClr val="tx1">
                <a:lumMod val="50000"/>
                <a:lumOff val="50000"/>
              </a:schemeClr>
            </a:extrusionClr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Ce   cet   cette   ces </a:t>
            </a:r>
            <a:endParaRPr lang="fr-FR" sz="1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242092" y="4744799"/>
            <a:ext cx="3196645" cy="46166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 extrusionH="76200">
            <a:bevelT w="19050"/>
            <a:extrusionClr>
              <a:schemeClr val="tx1">
                <a:lumMod val="50000"/>
                <a:lumOff val="50000"/>
              </a:schemeClr>
            </a:extrusionClr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Mon   ton   son   ma   ta   sa   mes   tes   ses</a:t>
            </a:r>
          </a:p>
          <a:p>
            <a:pPr algn="ctr"/>
            <a:r>
              <a:rPr lang="fr-FR" sz="1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Notre   votre   leur   nos   vos   leurs</a:t>
            </a:r>
            <a:endParaRPr lang="fr-FR" sz="1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554505" y="5271415"/>
            <a:ext cx="2494722" cy="27699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 extrusionH="76200">
            <a:bevelT w="19050"/>
            <a:extrusionClr>
              <a:schemeClr val="tx1">
                <a:lumMod val="50000"/>
                <a:lumOff val="50000"/>
              </a:schemeClr>
            </a:extrusionClr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Quel   quelle   quels   quelles   ?</a:t>
            </a:r>
            <a:endParaRPr lang="fr-FR" sz="1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412906" y="6093296"/>
            <a:ext cx="2741456" cy="27699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 extrusionH="76200">
            <a:bevelT w="19050"/>
            <a:extrusionClr>
              <a:schemeClr val="tx1">
                <a:lumMod val="50000"/>
                <a:lumOff val="50000"/>
              </a:schemeClr>
            </a:extrusionClr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UN DEUX TROIS QUATRE CINQ </a:t>
            </a:r>
            <a:r>
              <a:rPr lang="fr-FR" sz="1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=&gt; infini</a:t>
            </a:r>
            <a:endParaRPr lang="fr-FR" sz="1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344401" y="6370295"/>
            <a:ext cx="91986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 </a:t>
            </a:r>
            <a:r>
              <a:rPr lang="fr-FR" sz="1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Ordinal</a:t>
            </a:r>
            <a:endParaRPr lang="fr-FR" sz="14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323313" y="6005319"/>
            <a:ext cx="98719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 </a:t>
            </a:r>
            <a:r>
              <a:rPr lang="fr-FR" sz="1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Cardinal</a:t>
            </a:r>
            <a:endParaRPr lang="fr-FR" sz="14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264268" y="6452103"/>
            <a:ext cx="3789761" cy="27699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 extrusionH="76200">
            <a:bevelT w="19050"/>
            <a:extrusionClr>
              <a:schemeClr val="tx1">
                <a:lumMod val="50000"/>
                <a:lumOff val="50000"/>
              </a:schemeClr>
            </a:extrusionClr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(Le) PREMIER DEUXIEME TROISIEME QUATRIEME</a:t>
            </a:r>
            <a:r>
              <a:rPr lang="fr-FR" sz="1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=&gt; infini</a:t>
            </a:r>
            <a:endParaRPr lang="fr-FR" sz="1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070430" y="5598790"/>
            <a:ext cx="3146887" cy="46166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 extrusionH="76200">
            <a:bevelT w="19050"/>
            <a:extrusionClr>
              <a:schemeClr val="tx1">
                <a:lumMod val="50000"/>
                <a:lumOff val="50000"/>
              </a:schemeClr>
            </a:extrusionClr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aucun </a:t>
            </a:r>
            <a:r>
              <a:rPr lang="fr-FR" sz="1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autre certain chaque maint nul  </a:t>
            </a:r>
            <a:br>
              <a:rPr lang="fr-FR" sz="1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fr-FR" sz="1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 plusieurs   quelque   tel   tout</a:t>
            </a:r>
            <a:r>
              <a:rPr lang="fr-FR" sz="1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…</a:t>
            </a:r>
            <a:endParaRPr lang="fr-FR" sz="1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8" name="Rectangle à coins arrondis 37"/>
          <p:cNvSpPr/>
          <p:nvPr/>
        </p:nvSpPr>
        <p:spPr>
          <a:xfrm>
            <a:off x="222055" y="5739594"/>
            <a:ext cx="2714201" cy="35502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Toujours avec un nom !</a:t>
            </a:r>
          </a:p>
        </p:txBody>
      </p:sp>
      <p:pic>
        <p:nvPicPr>
          <p:cNvPr id="39" name="Image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332" y="6180435"/>
            <a:ext cx="566312" cy="629236"/>
          </a:xfrm>
          <a:prstGeom prst="rect">
            <a:avLst/>
          </a:prstGeom>
        </p:spPr>
      </p:pic>
      <p:pic>
        <p:nvPicPr>
          <p:cNvPr id="40" name="Image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5821">
            <a:off x="752024" y="6178118"/>
            <a:ext cx="466869" cy="632219"/>
          </a:xfrm>
          <a:prstGeom prst="rect">
            <a:avLst/>
          </a:prstGeom>
        </p:spPr>
      </p:pic>
      <p:sp>
        <p:nvSpPr>
          <p:cNvPr id="43" name="Bulle ronde 42"/>
          <p:cNvSpPr/>
          <p:nvPr/>
        </p:nvSpPr>
        <p:spPr>
          <a:xfrm>
            <a:off x="2008069" y="6152260"/>
            <a:ext cx="1195158" cy="438342"/>
          </a:xfrm>
          <a:prstGeom prst="wedgeEllipseCallout">
            <a:avLst>
              <a:gd name="adj1" fmla="val -63020"/>
              <a:gd name="adj2" fmla="val -1897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ZoneTexte 43"/>
          <p:cNvSpPr txBox="1"/>
          <p:nvPr/>
        </p:nvSpPr>
        <p:spPr>
          <a:xfrm>
            <a:off x="2230695" y="6154851"/>
            <a:ext cx="8611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b="1" dirty="0" smtClean="0">
                <a:latin typeface="Arial Black" pitchFamily="34" charset="0"/>
              </a:rPr>
              <a:t>A force, </a:t>
            </a:r>
            <a:br>
              <a:rPr lang="fr-FR" sz="1000" b="1" dirty="0" smtClean="0">
                <a:latin typeface="Arial Black" pitchFamily="34" charset="0"/>
              </a:rPr>
            </a:br>
            <a:r>
              <a:rPr lang="fr-FR" sz="1000" b="1" dirty="0" smtClean="0">
                <a:latin typeface="Arial Black" pitchFamily="34" charset="0"/>
              </a:rPr>
              <a:t>ça soûle !</a:t>
            </a:r>
            <a:endParaRPr lang="fr-FR" sz="1000" b="1" dirty="0">
              <a:latin typeface="Arial Black" pitchFamily="34" charset="0"/>
            </a:endParaRPr>
          </a:p>
        </p:txBody>
      </p:sp>
      <p:pic>
        <p:nvPicPr>
          <p:cNvPr id="41" name="Image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5821">
            <a:off x="7138953" y="197855"/>
            <a:ext cx="482370" cy="65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74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</Words>
  <Application>Microsoft Office PowerPoint</Application>
  <PresentationFormat>Affichage à l'écran (4:3)</PresentationFormat>
  <Paragraphs>31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Doudou</dc:creator>
  <cp:lastModifiedBy>Doudou</cp:lastModifiedBy>
  <cp:revision>1</cp:revision>
  <dcterms:created xsi:type="dcterms:W3CDTF">2012-06-07T09:59:33Z</dcterms:created>
  <dcterms:modified xsi:type="dcterms:W3CDTF">2012-06-07T10:00:17Z</dcterms:modified>
</cp:coreProperties>
</file>